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jV0Z02YFNtVCjMCPQahfmgGSmO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14e70f5421bc09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14e70f5421bc09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ed195c47a3acafa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ed195c47a3acaf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f815d05cd372a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cf815d05cd372a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51c232f5db8d3d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651c232f5db8d3d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Relationship Id="rId3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 showMasterSp="0">
  <p:cSld name="Slide de Título 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37"/>
          <p:cNvSpPr/>
          <p:nvPr/>
        </p:nvSpPr>
        <p:spPr>
          <a:xfrm>
            <a:off x="-6377" y="-1518"/>
            <a:ext cx="7681866" cy="5146505"/>
          </a:xfrm>
          <a:custGeom>
            <a:rect b="b" l="l" r="r" t="t"/>
            <a:pathLst>
              <a:path extrusionOk="0" h="5126838" w="7681866">
                <a:moveTo>
                  <a:pt x="0" y="0"/>
                </a:moveTo>
                <a:lnTo>
                  <a:pt x="7681866" y="2400"/>
                </a:lnTo>
                <a:lnTo>
                  <a:pt x="5444322" y="5126838"/>
                </a:lnTo>
                <a:lnTo>
                  <a:pt x="7144" y="5124523"/>
                </a:lnTo>
                <a:cubicBezTo>
                  <a:pt x="4763" y="3417139"/>
                  <a:pt x="2381" y="1707384"/>
                  <a:pt x="0" y="0"/>
                </a:cubicBezTo>
                <a:close/>
              </a:path>
            </a:pathLst>
          </a:custGeom>
          <a:solidFill>
            <a:srgbClr val="00A657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7"/>
          <p:cNvSpPr/>
          <p:nvPr/>
        </p:nvSpPr>
        <p:spPr>
          <a:xfrm>
            <a:off x="5776574" y="1106345"/>
            <a:ext cx="1603738" cy="2930810"/>
          </a:xfrm>
          <a:custGeom>
            <a:rect b="b" l="l" r="r" t="t"/>
            <a:pathLst>
              <a:path extrusionOk="0" h="2392498" w="1303852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7"/>
          <p:cNvSpPr txBox="1"/>
          <p:nvPr>
            <p:ph idx="1" type="subTitle"/>
          </p:nvPr>
        </p:nvSpPr>
        <p:spPr>
          <a:xfrm>
            <a:off x="460018" y="2715766"/>
            <a:ext cx="569615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rgbClr val="C9C9C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pic>
        <p:nvPicPr>
          <p:cNvPr descr="G:\Meu Drive\Arte e Mídias 2020\PET\Logo_PET_atual.png" id="13" name="Google Shape;1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4429138"/>
            <a:ext cx="2071702" cy="4435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7"/>
          <p:cNvSpPr txBox="1"/>
          <p:nvPr>
            <p:ph type="ctrTitle"/>
          </p:nvPr>
        </p:nvSpPr>
        <p:spPr>
          <a:xfrm>
            <a:off x="457200" y="985350"/>
            <a:ext cx="5698976" cy="1586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2" showMasterSp="0">
  <p:cSld name="Slide de Título 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20538"/>
            <a:ext cx="9144002" cy="517430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6"/>
          <p:cNvSpPr/>
          <p:nvPr/>
        </p:nvSpPr>
        <p:spPr>
          <a:xfrm>
            <a:off x="-6377" y="-1518"/>
            <a:ext cx="7681866" cy="5146505"/>
          </a:xfrm>
          <a:custGeom>
            <a:rect b="b" l="l" r="r" t="t"/>
            <a:pathLst>
              <a:path extrusionOk="0" h="5126838" w="7681866">
                <a:moveTo>
                  <a:pt x="0" y="0"/>
                </a:moveTo>
                <a:lnTo>
                  <a:pt x="7681866" y="2400"/>
                </a:lnTo>
                <a:lnTo>
                  <a:pt x="5444322" y="5126838"/>
                </a:lnTo>
                <a:lnTo>
                  <a:pt x="7144" y="5124523"/>
                </a:lnTo>
                <a:cubicBezTo>
                  <a:pt x="4763" y="3417139"/>
                  <a:pt x="2381" y="1707384"/>
                  <a:pt x="0" y="0"/>
                </a:cubicBezTo>
                <a:close/>
              </a:path>
            </a:pathLst>
          </a:custGeom>
          <a:solidFill>
            <a:srgbClr val="00A657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6"/>
          <p:cNvSpPr txBox="1"/>
          <p:nvPr>
            <p:ph idx="1" type="subTitle"/>
          </p:nvPr>
        </p:nvSpPr>
        <p:spPr>
          <a:xfrm>
            <a:off x="460018" y="2715766"/>
            <a:ext cx="569615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rgbClr val="C9C9C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pic>
        <p:nvPicPr>
          <p:cNvPr descr="G:\Meu Drive\Arte e Mídias 2020\PET\Logo_PET_atual.png" id="60" name="Google Shape;6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4429138"/>
            <a:ext cx="2071702" cy="44353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6"/>
          <p:cNvSpPr txBox="1"/>
          <p:nvPr>
            <p:ph type="ctrTitle"/>
          </p:nvPr>
        </p:nvSpPr>
        <p:spPr>
          <a:xfrm>
            <a:off x="457200" y="985350"/>
            <a:ext cx="5698976" cy="1586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46"/>
          <p:cNvSpPr/>
          <p:nvPr/>
        </p:nvSpPr>
        <p:spPr>
          <a:xfrm>
            <a:off x="5776574" y="1106345"/>
            <a:ext cx="1603738" cy="2930810"/>
          </a:xfrm>
          <a:custGeom>
            <a:rect b="b" l="l" r="r" t="t"/>
            <a:pathLst>
              <a:path extrusionOk="0" h="2392498" w="1303852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e Seção 3" showMasterSp="0">
  <p:cSld name="Cabeçalho de Seção 3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14" y="-1"/>
            <a:ext cx="9144014" cy="51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7"/>
          <p:cNvSpPr/>
          <p:nvPr/>
        </p:nvSpPr>
        <p:spPr>
          <a:xfrm flipH="1" rot="5400000">
            <a:off x="1530726" y="-1530276"/>
            <a:ext cx="5142599" cy="8204051"/>
          </a:xfrm>
          <a:prstGeom prst="flowChartManualInput">
            <a:avLst/>
          </a:prstGeom>
          <a:solidFill>
            <a:srgbClr val="00A657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66;p47"/>
          <p:cNvSpPr txBox="1"/>
          <p:nvPr>
            <p:ph type="title"/>
          </p:nvPr>
        </p:nvSpPr>
        <p:spPr>
          <a:xfrm>
            <a:off x="665819" y="843558"/>
            <a:ext cx="5490357" cy="20162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:\Meu Drive\Arte e Mídias 2020\PET\Logo_PET_atual.png" id="67" name="Google Shape;6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4163" y="4783734"/>
            <a:ext cx="1440000" cy="30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1" showMasterSp="0">
  <p:cSld name="Título e Corpo 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Giselle\Downloads\20160126e_FundoVerdeUFRJ_fotoStefanoAguiar_062.jpg" id="69" name="Google Shape;6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196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8"/>
          <p:cNvSpPr txBox="1"/>
          <p:nvPr>
            <p:ph type="title"/>
          </p:nvPr>
        </p:nvSpPr>
        <p:spPr>
          <a:xfrm>
            <a:off x="2052000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48"/>
          <p:cNvSpPr txBox="1"/>
          <p:nvPr>
            <p:ph idx="1" type="body"/>
          </p:nvPr>
        </p:nvSpPr>
        <p:spPr>
          <a:xfrm>
            <a:off x="2052000" y="1694892"/>
            <a:ext cx="6271863" cy="2965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G:\Meu Drive\Arte e Mídias 2020\PET\Logo_PET_atual.png" id="72" name="Google Shape;7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36" y="4783735"/>
            <a:ext cx="1440000" cy="30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showMasterSp="0">
  <p:cSld name="Em Branco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e Seção 2" showMasterSp="0">
  <p:cSld name="Cabeçalho de Seção 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0"/>
          <p:cNvSpPr/>
          <p:nvPr/>
        </p:nvSpPr>
        <p:spPr>
          <a:xfrm flipH="1" rot="5400000">
            <a:off x="1530726" y="-1530276"/>
            <a:ext cx="5142599" cy="8204051"/>
          </a:xfrm>
          <a:prstGeom prst="flowChartManualInput">
            <a:avLst/>
          </a:prstGeom>
          <a:solidFill>
            <a:srgbClr val="00A657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7" name="Google Shape;77;p50"/>
          <p:cNvSpPr txBox="1"/>
          <p:nvPr>
            <p:ph type="title"/>
          </p:nvPr>
        </p:nvSpPr>
        <p:spPr>
          <a:xfrm>
            <a:off x="665819" y="843558"/>
            <a:ext cx="5490357" cy="20162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:\Meu Drive\Arte e Mídias 2020\PET\Logo_PET_atual.png" id="78" name="Google Shape;7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4163" y="4783734"/>
            <a:ext cx="1440000" cy="30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4" showMasterSp="0">
  <p:cSld name="Slide de Título 4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1" y="449"/>
            <a:ext cx="9139429" cy="51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1"/>
          <p:cNvSpPr/>
          <p:nvPr/>
        </p:nvSpPr>
        <p:spPr>
          <a:xfrm>
            <a:off x="-6377" y="-1518"/>
            <a:ext cx="7681866" cy="5146505"/>
          </a:xfrm>
          <a:custGeom>
            <a:rect b="b" l="l" r="r" t="t"/>
            <a:pathLst>
              <a:path extrusionOk="0" h="5126838" w="7681866">
                <a:moveTo>
                  <a:pt x="0" y="0"/>
                </a:moveTo>
                <a:lnTo>
                  <a:pt x="7681866" y="2400"/>
                </a:lnTo>
                <a:lnTo>
                  <a:pt x="5444322" y="5126838"/>
                </a:lnTo>
                <a:lnTo>
                  <a:pt x="7144" y="5124523"/>
                </a:lnTo>
                <a:cubicBezTo>
                  <a:pt x="4763" y="3417139"/>
                  <a:pt x="2381" y="1707384"/>
                  <a:pt x="0" y="0"/>
                </a:cubicBezTo>
                <a:close/>
              </a:path>
            </a:pathLst>
          </a:custGeom>
          <a:solidFill>
            <a:srgbClr val="00A657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1"/>
          <p:cNvSpPr txBox="1"/>
          <p:nvPr>
            <p:ph idx="1" type="subTitle"/>
          </p:nvPr>
        </p:nvSpPr>
        <p:spPr>
          <a:xfrm>
            <a:off x="460018" y="2715766"/>
            <a:ext cx="569615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rgbClr val="C9C9C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pic>
        <p:nvPicPr>
          <p:cNvPr descr="G:\Meu Drive\Arte e Mídias 2020\PET\Logo_PET_atual.png" id="83" name="Google Shape;8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4429138"/>
            <a:ext cx="2071702" cy="44353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1"/>
          <p:cNvSpPr txBox="1"/>
          <p:nvPr>
            <p:ph type="ctrTitle"/>
          </p:nvPr>
        </p:nvSpPr>
        <p:spPr>
          <a:xfrm>
            <a:off x="457200" y="985350"/>
            <a:ext cx="5698976" cy="1586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51"/>
          <p:cNvSpPr/>
          <p:nvPr/>
        </p:nvSpPr>
        <p:spPr>
          <a:xfrm>
            <a:off x="5776574" y="1106345"/>
            <a:ext cx="1603738" cy="2930810"/>
          </a:xfrm>
          <a:custGeom>
            <a:rect b="b" l="l" r="r" t="t"/>
            <a:pathLst>
              <a:path extrusionOk="0" h="2392498" w="1303852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3" showMasterSp="0">
  <p:cSld name="Slide de Título 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Giselle\Downloads\20160126e_FundoVerdeUFRJ_fotoStefanoAguiar_062.jpg" id="87" name="Google Shape;8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375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2"/>
          <p:cNvSpPr/>
          <p:nvPr/>
        </p:nvSpPr>
        <p:spPr>
          <a:xfrm>
            <a:off x="-6377" y="-1518"/>
            <a:ext cx="7681866" cy="5146505"/>
          </a:xfrm>
          <a:custGeom>
            <a:rect b="b" l="l" r="r" t="t"/>
            <a:pathLst>
              <a:path extrusionOk="0" h="5126838" w="7681866">
                <a:moveTo>
                  <a:pt x="0" y="0"/>
                </a:moveTo>
                <a:lnTo>
                  <a:pt x="7681866" y="2400"/>
                </a:lnTo>
                <a:lnTo>
                  <a:pt x="5444322" y="5126838"/>
                </a:lnTo>
                <a:lnTo>
                  <a:pt x="7144" y="5124523"/>
                </a:lnTo>
                <a:cubicBezTo>
                  <a:pt x="4763" y="3417139"/>
                  <a:pt x="2381" y="1707384"/>
                  <a:pt x="0" y="0"/>
                </a:cubicBezTo>
                <a:close/>
              </a:path>
            </a:pathLst>
          </a:custGeom>
          <a:solidFill>
            <a:srgbClr val="00A657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2"/>
          <p:cNvSpPr txBox="1"/>
          <p:nvPr>
            <p:ph idx="1" type="subTitle"/>
          </p:nvPr>
        </p:nvSpPr>
        <p:spPr>
          <a:xfrm>
            <a:off x="460018" y="2715766"/>
            <a:ext cx="569615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rgbClr val="C9C9C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pic>
        <p:nvPicPr>
          <p:cNvPr descr="G:\Meu Drive\Arte e Mídias 2020\PET\Logo_PET_atual.png" id="90" name="Google Shape;9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4429138"/>
            <a:ext cx="2071702" cy="44353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2"/>
          <p:cNvSpPr txBox="1"/>
          <p:nvPr>
            <p:ph type="ctrTitle"/>
          </p:nvPr>
        </p:nvSpPr>
        <p:spPr>
          <a:xfrm>
            <a:off x="457200" y="985350"/>
            <a:ext cx="5698976" cy="1586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52"/>
          <p:cNvSpPr/>
          <p:nvPr/>
        </p:nvSpPr>
        <p:spPr>
          <a:xfrm>
            <a:off x="5776574" y="1106345"/>
            <a:ext cx="1603738" cy="2930810"/>
          </a:xfrm>
          <a:custGeom>
            <a:rect b="b" l="l" r="r" t="t"/>
            <a:pathLst>
              <a:path extrusionOk="0" h="2392498" w="1303852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e Seção 1" showMasterSp="0">
  <p:cSld name="Cabeçalho de Seção 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3"/>
          <p:cNvSpPr/>
          <p:nvPr/>
        </p:nvSpPr>
        <p:spPr>
          <a:xfrm flipH="1" rot="5400000">
            <a:off x="1530499" y="-1530051"/>
            <a:ext cx="5143050" cy="8204051"/>
          </a:xfrm>
          <a:prstGeom prst="flowChartManualInput">
            <a:avLst/>
          </a:prstGeom>
          <a:solidFill>
            <a:srgbClr val="00A657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6;p53"/>
          <p:cNvSpPr txBox="1"/>
          <p:nvPr>
            <p:ph type="title"/>
          </p:nvPr>
        </p:nvSpPr>
        <p:spPr>
          <a:xfrm>
            <a:off x="665819" y="843558"/>
            <a:ext cx="5490357" cy="20162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:\Meu Drive\Arte e Mídias 2020\PET\Logo_PET_atual.png" id="97" name="Google Shape;9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4163" y="4783734"/>
            <a:ext cx="1440000" cy="30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6" showMasterSp="0">
  <p:cSld name="Título e Corpo 6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4328" y="0"/>
            <a:ext cx="161967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4"/>
          <p:cNvSpPr txBox="1"/>
          <p:nvPr>
            <p:ph type="title"/>
          </p:nvPr>
        </p:nvSpPr>
        <p:spPr>
          <a:xfrm>
            <a:off x="683567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:\Meu Drive\Arte e Mídias 2020\PET\Logo_PET_atual.png" id="101" name="Google Shape;10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4163" y="4783734"/>
            <a:ext cx="1440000" cy="30829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4"/>
          <p:cNvSpPr txBox="1"/>
          <p:nvPr>
            <p:ph idx="1" type="body"/>
          </p:nvPr>
        </p:nvSpPr>
        <p:spPr>
          <a:xfrm>
            <a:off x="683568" y="1694892"/>
            <a:ext cx="6271862" cy="2965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9" showMasterSp="0">
  <p:cSld name="Título e Corpo 9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4326" y="0"/>
            <a:ext cx="16196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5"/>
          <p:cNvSpPr txBox="1"/>
          <p:nvPr>
            <p:ph type="title"/>
          </p:nvPr>
        </p:nvSpPr>
        <p:spPr>
          <a:xfrm>
            <a:off x="683567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:\Meu Drive\Arte e Mídias 2020\PET\Logo_PET_atual.png" id="106" name="Google Shape;10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4163" y="4783734"/>
            <a:ext cx="1440000" cy="30829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5"/>
          <p:cNvSpPr txBox="1"/>
          <p:nvPr>
            <p:ph idx="1" type="body"/>
          </p:nvPr>
        </p:nvSpPr>
        <p:spPr>
          <a:xfrm>
            <a:off x="683568" y="1694892"/>
            <a:ext cx="6271862" cy="2965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Descrição de Seção" showMasterSp="0">
  <p:cSld name="Título e Descrição de Seçã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A6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8"/>
          <p:cNvSpPr txBox="1"/>
          <p:nvPr>
            <p:ph idx="1" type="body"/>
          </p:nvPr>
        </p:nvSpPr>
        <p:spPr>
          <a:xfrm>
            <a:off x="665819" y="2499742"/>
            <a:ext cx="3240362" cy="18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38"/>
          <p:cNvSpPr txBox="1"/>
          <p:nvPr>
            <p:ph type="title"/>
          </p:nvPr>
        </p:nvSpPr>
        <p:spPr>
          <a:xfrm>
            <a:off x="665819" y="843558"/>
            <a:ext cx="3240361" cy="1512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:\Meu Drive\Arte e Mídias 2020\PET\Logo_PET_atual.png" id="19" name="Google Shape;1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836" y="4783735"/>
            <a:ext cx="1440000" cy="30829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8"/>
          <p:cNvSpPr txBox="1"/>
          <p:nvPr>
            <p:ph idx="2" type="body"/>
          </p:nvPr>
        </p:nvSpPr>
        <p:spPr>
          <a:xfrm>
            <a:off x="5076056" y="591750"/>
            <a:ext cx="3528392" cy="3960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e Seção 5" showMasterSp="0">
  <p:cSld name="Cabeçalho de Seção 5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450"/>
            <a:ext cx="9144000" cy="51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6"/>
          <p:cNvSpPr/>
          <p:nvPr/>
        </p:nvSpPr>
        <p:spPr>
          <a:xfrm flipH="1" rot="5400000">
            <a:off x="1530726" y="-1530276"/>
            <a:ext cx="5142599" cy="8204051"/>
          </a:xfrm>
          <a:prstGeom prst="flowChartManualInput">
            <a:avLst/>
          </a:prstGeom>
          <a:solidFill>
            <a:srgbClr val="00A657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56"/>
          <p:cNvSpPr txBox="1"/>
          <p:nvPr>
            <p:ph type="title"/>
          </p:nvPr>
        </p:nvSpPr>
        <p:spPr>
          <a:xfrm>
            <a:off x="665819" y="843558"/>
            <a:ext cx="5490357" cy="20162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:\Meu Drive\Arte e Mídias 2020\PET\Logo_PET_atual.png" id="112" name="Google Shape;11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4163" y="4783734"/>
            <a:ext cx="1440000" cy="30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44" showMasterSp="0">
  <p:cSld name="Título e Corpo 44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20000" cy="5144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Meu Drive\Arte e Mídias 2020\PET\Logo_PET_atual.png" id="115" name="Google Shape;11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36" y="4783735"/>
            <a:ext cx="1440000" cy="30829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7"/>
          <p:cNvSpPr txBox="1"/>
          <p:nvPr>
            <p:ph type="title"/>
          </p:nvPr>
        </p:nvSpPr>
        <p:spPr>
          <a:xfrm>
            <a:off x="2052000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57"/>
          <p:cNvSpPr txBox="1"/>
          <p:nvPr>
            <p:ph idx="1" type="body"/>
          </p:nvPr>
        </p:nvSpPr>
        <p:spPr>
          <a:xfrm>
            <a:off x="2052000" y="1694892"/>
            <a:ext cx="6271863" cy="2965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5" showMasterSp="0">
  <p:cSld name="Slide de Título 5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2" y="1"/>
            <a:ext cx="91440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8"/>
          <p:cNvSpPr/>
          <p:nvPr/>
        </p:nvSpPr>
        <p:spPr>
          <a:xfrm>
            <a:off x="-6377" y="-1518"/>
            <a:ext cx="7681866" cy="5146505"/>
          </a:xfrm>
          <a:custGeom>
            <a:rect b="b" l="l" r="r" t="t"/>
            <a:pathLst>
              <a:path extrusionOk="0" h="5126838" w="7681866">
                <a:moveTo>
                  <a:pt x="0" y="0"/>
                </a:moveTo>
                <a:lnTo>
                  <a:pt x="7681866" y="2400"/>
                </a:lnTo>
                <a:lnTo>
                  <a:pt x="5444322" y="5126838"/>
                </a:lnTo>
                <a:lnTo>
                  <a:pt x="7144" y="5124523"/>
                </a:lnTo>
                <a:cubicBezTo>
                  <a:pt x="4763" y="3417139"/>
                  <a:pt x="2381" y="1707384"/>
                  <a:pt x="0" y="0"/>
                </a:cubicBezTo>
                <a:close/>
              </a:path>
            </a:pathLst>
          </a:custGeom>
          <a:solidFill>
            <a:srgbClr val="00A657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8"/>
          <p:cNvSpPr txBox="1"/>
          <p:nvPr>
            <p:ph idx="1" type="subTitle"/>
          </p:nvPr>
        </p:nvSpPr>
        <p:spPr>
          <a:xfrm>
            <a:off x="460018" y="2715766"/>
            <a:ext cx="5696158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rgbClr val="C9C9C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pic>
        <p:nvPicPr>
          <p:cNvPr descr="G:\Meu Drive\Arte e Mídias 2020\PET\Logo_PET_atual.png" id="122" name="Google Shape;12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4429138"/>
            <a:ext cx="2071702" cy="44353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8"/>
          <p:cNvSpPr txBox="1"/>
          <p:nvPr>
            <p:ph type="ctrTitle"/>
          </p:nvPr>
        </p:nvSpPr>
        <p:spPr>
          <a:xfrm>
            <a:off x="457200" y="985350"/>
            <a:ext cx="5698976" cy="1586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58"/>
          <p:cNvSpPr/>
          <p:nvPr/>
        </p:nvSpPr>
        <p:spPr>
          <a:xfrm>
            <a:off x="5776574" y="1106345"/>
            <a:ext cx="1603738" cy="2930810"/>
          </a:xfrm>
          <a:custGeom>
            <a:rect b="b" l="l" r="r" t="t"/>
            <a:pathLst>
              <a:path extrusionOk="0" h="2392498" w="1303852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14e70f5421bc09_8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Char char="●"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7" name="Google Shape;127;g3414e70f5421bc09_8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8" name="Google Shape;128;g3414e70f5421bc09_8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9" name="Google Shape;129;g3414e70f5421bc09_8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0" name="Google Shape;130;g3414e70f5421bc09_8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51c232f5db8d3d6_8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3" name="Google Shape;133;g651c232f5db8d3d6_8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4" name="Google Shape;134;g651c232f5db8d3d6_81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35" name="Google Shape;135;g651c232f5db8d3d6_8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6" name="Google Shape;136;g651c232f5db8d3d6_81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37" name="Google Shape;137;g651c232f5db8d3d6_8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8" name="Google Shape;138;g651c232f5db8d3d6_8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9" name="Google Shape;139;g651c232f5db8d3d6_8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f815d05cd372a0_8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42" name="Google Shape;142;g2cf815d05cd372a0_8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43" name="Google Shape;143;g2cf815d05cd372a0_8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44" name="Google Shape;144;g2cf815d05cd372a0_8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45" name="Google Shape;145;g2cf815d05cd372a0_8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10" showMasterSp="0">
  <p:cSld name="Título e Corpo 10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4000" y="1"/>
            <a:ext cx="1620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9"/>
          <p:cNvSpPr txBox="1"/>
          <p:nvPr>
            <p:ph type="title"/>
          </p:nvPr>
        </p:nvSpPr>
        <p:spPr>
          <a:xfrm>
            <a:off x="683567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:\Meu Drive\Arte e Mídias 2020\PET\Logo_PET_atual.png" id="24" name="Google Shape;2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4163" y="4783734"/>
            <a:ext cx="1440000" cy="3082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9"/>
          <p:cNvSpPr txBox="1"/>
          <p:nvPr>
            <p:ph idx="1" type="body"/>
          </p:nvPr>
        </p:nvSpPr>
        <p:spPr>
          <a:xfrm>
            <a:off x="683568" y="1694892"/>
            <a:ext cx="6271862" cy="2965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8" showMasterSp="0">
  <p:cSld name="Título e Corpo 8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4328" y="0"/>
            <a:ext cx="161967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0"/>
          <p:cNvSpPr txBox="1"/>
          <p:nvPr>
            <p:ph type="title"/>
          </p:nvPr>
        </p:nvSpPr>
        <p:spPr>
          <a:xfrm>
            <a:off x="683567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:\Meu Drive\Arte e Mídias 2020\PET\Logo_PET_atual.png" id="29" name="Google Shape;2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4163" y="4783734"/>
            <a:ext cx="1440000" cy="3082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0"/>
          <p:cNvSpPr txBox="1"/>
          <p:nvPr>
            <p:ph idx="1" type="body"/>
          </p:nvPr>
        </p:nvSpPr>
        <p:spPr>
          <a:xfrm>
            <a:off x="683568" y="1694892"/>
            <a:ext cx="6271862" cy="2965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2" showMasterSp="0">
  <p:cSld name="Título e Corpo 2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1"/>
          <p:cNvPicPr preferRelativeResize="0"/>
          <p:nvPr/>
        </p:nvPicPr>
        <p:blipFill rotWithShape="1">
          <a:blip r:embed="rId2">
            <a:alphaModFix/>
          </a:blip>
          <a:srcRect b="0" l="44736" r="8212" t="0"/>
          <a:stretch/>
        </p:blipFill>
        <p:spPr>
          <a:xfrm>
            <a:off x="0" y="0"/>
            <a:ext cx="162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1"/>
          <p:cNvSpPr txBox="1"/>
          <p:nvPr>
            <p:ph type="title"/>
          </p:nvPr>
        </p:nvSpPr>
        <p:spPr>
          <a:xfrm>
            <a:off x="2052000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:\Meu Drive\Arte e Mídias 2020\PET\Logo_PET_atual.png" id="34" name="Google Shape;3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36" y="4783735"/>
            <a:ext cx="1440000" cy="30829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1"/>
          <p:cNvSpPr txBox="1"/>
          <p:nvPr>
            <p:ph idx="1" type="body"/>
          </p:nvPr>
        </p:nvSpPr>
        <p:spPr>
          <a:xfrm>
            <a:off x="2052000" y="1694892"/>
            <a:ext cx="6271863" cy="2965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rpo 44" showMasterSp="0">
  <p:cSld name="1_Título e Corpo 44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1967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Meu Drive\Arte e Mídias 2020\PET\Logo_PET_atual.png" id="38" name="Google Shape;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36" y="4783735"/>
            <a:ext cx="1440000" cy="30829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2"/>
          <p:cNvSpPr txBox="1"/>
          <p:nvPr>
            <p:ph type="title"/>
          </p:nvPr>
        </p:nvSpPr>
        <p:spPr>
          <a:xfrm>
            <a:off x="2052000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42"/>
          <p:cNvSpPr txBox="1"/>
          <p:nvPr>
            <p:ph idx="1" type="body"/>
          </p:nvPr>
        </p:nvSpPr>
        <p:spPr>
          <a:xfrm>
            <a:off x="2052000" y="1694892"/>
            <a:ext cx="6271863" cy="2965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7" showMasterSp="0">
  <p:cSld name="Título e Corpo 7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4328" y="0"/>
            <a:ext cx="161967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3"/>
          <p:cNvSpPr txBox="1"/>
          <p:nvPr>
            <p:ph type="title"/>
          </p:nvPr>
        </p:nvSpPr>
        <p:spPr>
          <a:xfrm>
            <a:off x="683567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:\Meu Drive\Arte e Mídias 2020\PET\Logo_PET_atual.png" id="44" name="Google Shape;4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4163" y="4783734"/>
            <a:ext cx="1440000" cy="30829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3"/>
          <p:cNvSpPr txBox="1"/>
          <p:nvPr>
            <p:ph idx="1" type="body"/>
          </p:nvPr>
        </p:nvSpPr>
        <p:spPr>
          <a:xfrm>
            <a:off x="683568" y="1694892"/>
            <a:ext cx="6271862" cy="2965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rpo 3" showMasterSp="0">
  <p:cSld name="Título e Corpo 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620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:\Meu Drive\Arte e Mídias 2020\PET\Logo_PET_atual.png" id="48" name="Google Shape;4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36" y="4783735"/>
            <a:ext cx="1440000" cy="30829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4"/>
          <p:cNvSpPr txBox="1"/>
          <p:nvPr>
            <p:ph type="title"/>
          </p:nvPr>
        </p:nvSpPr>
        <p:spPr>
          <a:xfrm>
            <a:off x="2052000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44"/>
          <p:cNvSpPr txBox="1"/>
          <p:nvPr>
            <p:ph idx="1" type="body"/>
          </p:nvPr>
        </p:nvSpPr>
        <p:spPr>
          <a:xfrm>
            <a:off x="2052000" y="1694892"/>
            <a:ext cx="6271863" cy="2965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e Seção 4" showMasterSp="0">
  <p:cSld name="Cabeçalho de Seção 4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448"/>
            <a:ext cx="9144002" cy="51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5"/>
          <p:cNvSpPr/>
          <p:nvPr/>
        </p:nvSpPr>
        <p:spPr>
          <a:xfrm flipH="1" rot="5400000">
            <a:off x="1530726" y="-1530276"/>
            <a:ext cx="5142599" cy="8204051"/>
          </a:xfrm>
          <a:prstGeom prst="flowChartManualInput">
            <a:avLst/>
          </a:prstGeom>
          <a:solidFill>
            <a:srgbClr val="00A657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45"/>
          <p:cNvSpPr txBox="1"/>
          <p:nvPr>
            <p:ph type="title"/>
          </p:nvPr>
        </p:nvSpPr>
        <p:spPr>
          <a:xfrm>
            <a:off x="665819" y="843558"/>
            <a:ext cx="5490357" cy="20162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:\Meu Drive\Arte e Mídias 2020\PET\Logo_PET_atual.png" id="55" name="Google Shape;5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4163" y="4783734"/>
            <a:ext cx="1440000" cy="30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36"/>
          <p:cNvCxnSpPr/>
          <p:nvPr/>
        </p:nvCxnSpPr>
        <p:spPr>
          <a:xfrm>
            <a:off x="457200" y="2982549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36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SemiBold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Relationship Id="rId4" Type="http://schemas.openxmlformats.org/officeDocument/2006/relationships/hyperlink" Target="http://www.pet.coppe.ufrj.br" TargetMode="External"/><Relationship Id="rId5" Type="http://schemas.openxmlformats.org/officeDocument/2006/relationships/hyperlink" Target="https://www.pet.coppe.ufrj.br/images/documentos/Relatorio_Pet_Coppe_Final_2022.pdf" TargetMode="External"/><Relationship Id="rId6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routledge.com/SMEs-and-Economic-Development-in-Africa/Mugano-Dorasamy/p/book/9781032536934" TargetMode="External"/><Relationship Id="rId4" Type="http://schemas.openxmlformats.org/officeDocument/2006/relationships/hyperlink" Target="https://www.routledge.com/COVID-19-and-Climate-Change-in-BRICS-Nations-Beyond-the-Paris-Agreement/Tshikovhi-Santos-Zou-Netswera-Yarygina-Divi/p/book/9781032597430#:~:text=The%20outbreak%20of%20the%20COVID,of%20human%20and%20financial%20capital." TargetMode="External"/><Relationship Id="rId9" Type="http://schemas.openxmlformats.org/officeDocument/2006/relationships/image" Target="../media/image25.png"/><Relationship Id="rId5" Type="http://schemas.openxmlformats.org/officeDocument/2006/relationships/hyperlink" Target="https://link.springer.com/book/10.1007/978-981-99-7015-5" TargetMode="External"/><Relationship Id="rId6" Type="http://schemas.openxmlformats.org/officeDocument/2006/relationships/image" Target="../media/image22.png"/><Relationship Id="rId7" Type="http://schemas.openxmlformats.org/officeDocument/2006/relationships/image" Target="../media/image28.png"/><Relationship Id="rId8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"/>
          <p:cNvSpPr txBox="1"/>
          <p:nvPr>
            <p:ph idx="1" type="subTitle"/>
          </p:nvPr>
        </p:nvSpPr>
        <p:spPr>
          <a:xfrm>
            <a:off x="334241" y="2940456"/>
            <a:ext cx="56961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/>
              <a:t>Profa. Andréa Santos, D.Sc.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/>
              <a:t>Transportation Engineering Program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"/>
              <a:t>COPPE - Federal </a:t>
            </a:r>
            <a:r>
              <a:rPr lang="en"/>
              <a:t>University</a:t>
            </a:r>
            <a:r>
              <a:rPr lang="en"/>
              <a:t> of Rio de Janeiro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1" name="Google Shape;151;p1"/>
          <p:cNvSpPr txBox="1"/>
          <p:nvPr>
            <p:ph type="ctrTitle"/>
          </p:nvPr>
        </p:nvSpPr>
        <p:spPr>
          <a:xfrm>
            <a:off x="334250" y="924784"/>
            <a:ext cx="6419400" cy="14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International Cooperation of BRICS </a:t>
            </a:r>
            <a:r>
              <a:rPr lang="en"/>
              <a:t>Countries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Higher</a:t>
            </a:r>
            <a:r>
              <a:rPr b="1" lang="en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Education, research and capacity </a:t>
            </a:r>
            <a:r>
              <a:rPr b="1" lang="en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building</a:t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14e70f5421bc09_95"/>
          <p:cNvSpPr txBox="1"/>
          <p:nvPr>
            <p:ph type="title"/>
          </p:nvPr>
        </p:nvSpPr>
        <p:spPr>
          <a:xfrm>
            <a:off x="683567" y="612000"/>
            <a:ext cx="6271800" cy="5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Transportation Engineering Program</a:t>
            </a:r>
            <a:endParaRPr/>
          </a:p>
        </p:txBody>
      </p:sp>
      <p:pic>
        <p:nvPicPr>
          <p:cNvPr id="157" name="Google Shape;157;g3414e70f5421bc09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27" y="4397170"/>
            <a:ext cx="1883833" cy="61636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414e70f5421bc09_95"/>
          <p:cNvSpPr txBox="1"/>
          <p:nvPr>
            <p:ph idx="1" type="body"/>
          </p:nvPr>
        </p:nvSpPr>
        <p:spPr>
          <a:xfrm>
            <a:off x="683568" y="1431967"/>
            <a:ext cx="6271800" cy="29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Research Lines</a:t>
            </a:r>
            <a:endParaRPr b="1"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• Cities and Mobility </a:t>
            </a:r>
            <a:endParaRPr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• Transport Management and Operation</a:t>
            </a:r>
            <a:endParaRPr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• Logistics</a:t>
            </a:r>
            <a:endParaRPr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• Sustainable Transportation.</a:t>
            </a:r>
            <a:endParaRPr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www.pet.coppe.UFRJ.br</a:t>
            </a:r>
            <a:r>
              <a:rPr lang="en"/>
              <a:t> </a:t>
            </a:r>
            <a:endParaRPr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https://www.pet.coppe.ufrj.br/images/documentos/Relatorio_Pet_Coppe_Final_2022.pdf</a:t>
            </a:r>
            <a:r>
              <a:rPr lang="en"/>
              <a:t> </a:t>
            </a:r>
            <a:endParaRPr/>
          </a:p>
        </p:txBody>
      </p:sp>
      <p:pic>
        <p:nvPicPr>
          <p:cNvPr id="159" name="Google Shape;159;g3414e70f5421bc09_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7670" y="4397175"/>
            <a:ext cx="1883833" cy="616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ed195c47a3acafa_0"/>
          <p:cNvSpPr txBox="1"/>
          <p:nvPr>
            <p:ph type="title"/>
          </p:nvPr>
        </p:nvSpPr>
        <p:spPr>
          <a:xfrm>
            <a:off x="383990" y="524397"/>
            <a:ext cx="6271800" cy="57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Key Activities/Milestones</a:t>
            </a:r>
            <a:endParaRPr/>
          </a:p>
        </p:txBody>
      </p:sp>
      <p:pic>
        <p:nvPicPr>
          <p:cNvPr id="165" name="Google Shape;165;g5ed195c47a3acafa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9800" y="7050"/>
            <a:ext cx="4394200" cy="16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5ed195c47a3acafa_0"/>
          <p:cNvSpPr txBox="1"/>
          <p:nvPr/>
        </p:nvSpPr>
        <p:spPr>
          <a:xfrm>
            <a:off x="236506" y="1338754"/>
            <a:ext cx="10515600" cy="3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•"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Capacity Development Fellows (CDFs)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BRICS Postgraduate Forum(s)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BRICS Summer School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Writing Retreats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•"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Communities of Practice (CoPs)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 BRICS Research Conference(s)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•"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Dialogues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•"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Workshops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•"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Journal Articles/Book Chapters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•"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Journal Special Issues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•"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Co-Edited Boo</a:t>
            </a: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ks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g5ed195c47a3acafa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5133" y="2160005"/>
            <a:ext cx="4372471" cy="211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/>
          <p:nvPr>
            <p:ph type="title"/>
          </p:nvPr>
        </p:nvSpPr>
        <p:spPr>
          <a:xfrm>
            <a:off x="660523" y="894900"/>
            <a:ext cx="627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3" name="Google Shape;173;p4"/>
          <p:cNvSpPr txBox="1"/>
          <p:nvPr>
            <p:ph idx="4294967295" type="subTitle"/>
          </p:nvPr>
        </p:nvSpPr>
        <p:spPr>
          <a:xfrm>
            <a:off x="350276" y="1470900"/>
            <a:ext cx="4037400" cy="24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</a:pPr>
            <a:r>
              <a:rPr lang="en" sz="1500">
                <a:solidFill>
                  <a:srgbClr val="434343"/>
                </a:solidFill>
              </a:rPr>
              <a:t>The BRICS research project at DUT (now DUT-BRICS-Research Institute) is an NIHSS funded initiative aimed at </a:t>
            </a:r>
            <a:r>
              <a:rPr b="1" lang="en" sz="1500">
                <a:solidFill>
                  <a:srgbClr val="434343"/>
                </a:solidFill>
              </a:rPr>
              <a:t>"exploring political and economic governance and achieving progress through sharing knowledge and innovation"</a:t>
            </a:r>
            <a:r>
              <a:rPr lang="en" sz="1500">
                <a:solidFill>
                  <a:srgbClr val="434343"/>
                </a:solidFill>
              </a:rPr>
              <a:t> within the BRICS Nations.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</a:pPr>
            <a:r>
              <a:rPr lang="en" sz="1500">
                <a:solidFill>
                  <a:srgbClr val="434343"/>
                </a:solidFill>
              </a:rPr>
              <a:t>The </a:t>
            </a:r>
            <a:r>
              <a:rPr b="1" lang="en" sz="1500">
                <a:solidFill>
                  <a:srgbClr val="434343"/>
                </a:solidFill>
              </a:rPr>
              <a:t>National Institute for the Humanities and Social Sciences (NIHSS)</a:t>
            </a:r>
            <a:r>
              <a:rPr lang="en" sz="1500">
                <a:solidFill>
                  <a:srgbClr val="434343"/>
                </a:solidFill>
              </a:rPr>
              <a:t> granted funding to researchers from the BRICS nations for the BRICS project 1.0 and BRICS project 2.0.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4641131" y="1977881"/>
            <a:ext cx="2659200" cy="30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BRICS Research Project 1.0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started on 01 November 2021 and ended on 31 October 2022.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BRICS Research Project 2.0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started on 01 November 2022 and anticipated to end on 31 October 2024.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6025" y="1"/>
            <a:ext cx="3387987" cy="1241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f815d05cd372a0_0"/>
          <p:cNvSpPr txBox="1"/>
          <p:nvPr>
            <p:ph type="title"/>
          </p:nvPr>
        </p:nvSpPr>
        <p:spPr>
          <a:xfrm>
            <a:off x="628650" y="3749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Published books in 2023 </a:t>
            </a:r>
            <a:endParaRPr/>
          </a:p>
        </p:txBody>
      </p:sp>
      <p:sp>
        <p:nvSpPr>
          <p:cNvPr id="181" name="Google Shape;181;g2cf815d05cd372a0_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762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SMEs and Economic Development in Africa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”- </a:t>
            </a: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Book editors</a:t>
            </a:r>
            <a:r>
              <a:rPr i="1" lang="en" sz="1500">
                <a:latin typeface="Times New Roman"/>
                <a:ea typeface="Times New Roman"/>
                <a:cs typeface="Times New Roman"/>
                <a:sym typeface="Times New Roman"/>
              </a:rPr>
              <a:t>: Prof Gift Mugano and Prof Nirmala Dorosamy </a:t>
            </a:r>
            <a:endParaRPr/>
          </a:p>
          <a:p>
            <a:pPr indent="-762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COVID-19 and Climate Change in BRICS Nations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” Beyond the Paris Agreement and Agenda 2030. </a:t>
            </a: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Book editors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i="1" lang="en" sz="1500">
                <a:latin typeface="Times New Roman"/>
                <a:ea typeface="Times New Roman"/>
                <a:cs typeface="Times New Roman"/>
                <a:sym typeface="Times New Roman"/>
              </a:rPr>
              <a:t>Dr Ndivhuho Tshikovhi, </a:t>
            </a:r>
            <a:r>
              <a:rPr b="1" i="1" lang="en" sz="1500">
                <a:latin typeface="Times New Roman"/>
                <a:ea typeface="Times New Roman"/>
                <a:cs typeface="Times New Roman"/>
                <a:sym typeface="Times New Roman"/>
              </a:rPr>
              <a:t>Dr Andrea Santos</a:t>
            </a:r>
            <a:r>
              <a:rPr i="1" lang="en" sz="1500">
                <a:latin typeface="Times New Roman"/>
                <a:ea typeface="Times New Roman"/>
                <a:cs typeface="Times New Roman"/>
                <a:sym typeface="Times New Roman"/>
              </a:rPr>
              <a:t>, Prof Xiaolong Zou, Prof Fulufhelo Netswera, Prof Irina Zotovna Yarygina and Dr Sriram Divi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Urban Sustainable Development in East Asia Understanding and Evaluating Urban Sustainable Trends in China and Japan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book editor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i="1" lang="en" sz="1500">
                <a:latin typeface="Times New Roman"/>
                <a:ea typeface="Times New Roman"/>
                <a:cs typeface="Times New Roman"/>
                <a:sym typeface="Times New Roman"/>
              </a:rPr>
              <a:t>Xiaolong Zou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82" name="Google Shape;182;g2cf815d05cd372a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15533" y="273844"/>
            <a:ext cx="2176461" cy="94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cf815d05cd372a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35919" y="3109812"/>
            <a:ext cx="1285875" cy="196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cf815d05cd372a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29063" y="3109812"/>
            <a:ext cx="1285875" cy="192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cf815d05cd372a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03178" y="3136665"/>
            <a:ext cx="1316850" cy="197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, company name&#10;&#10;Description automatically generated" id="190" name="Google Shape;190;g651c232f5db8d3d6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874" y="125863"/>
            <a:ext cx="7022252" cy="4891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estmoreland template">
  <a:themeElements>
    <a:clrScheme name="Personalizada 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FFFFFF"/>
      </a:accent1>
      <a:accent2>
        <a:srgbClr val="00A65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020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